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sldIdLst>
    <p:sldId id="256" r:id="rId3"/>
    <p:sldId id="257" r:id="rId4"/>
    <p:sldId id="259" r:id="rId5"/>
    <p:sldId id="261" r:id="rId6"/>
    <p:sldId id="262" r:id="rId7"/>
    <p:sldId id="265" r:id="rId8"/>
    <p:sldId id="266" r:id="rId9"/>
    <p:sldId id="267" r:id="rId11"/>
    <p:sldId id="268" r:id="rId12"/>
    <p:sldId id="269" r:id="rId13"/>
    <p:sldId id="263" r:id="rId14"/>
    <p:sldId id="264" r:id="rId15"/>
    <p:sldId id="270" r:id="rId16"/>
    <p:sldId id="271" r:id="rId17"/>
    <p:sldId id="273" r:id="rId18"/>
    <p:sldId id="274" r:id="rId19"/>
    <p:sldId id="275" r:id="rId20"/>
    <p:sldId id="276" r:id="rId21"/>
    <p:sldId id="277" r:id="rId22"/>
    <p:sldId id="278" r:id="rId23"/>
    <p:sldId id="279" r:id="rId24"/>
  </p:sldIdLst>
  <p:sldSz cx="12192000" cy="6858000"/>
  <p:notesSz cx="6858000" cy="9144000"/>
  <p:custDataLst>
    <p:tags r:id="rId28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03" autoAdjust="0"/>
    <p:restoredTop sz="89892" autoAdjust="0"/>
  </p:normalViewPr>
  <p:slideViewPr>
    <p:cSldViewPr snapToGrid="0">
      <p:cViewPr varScale="1">
        <p:scale>
          <a:sx n="49" d="100"/>
          <a:sy n="49" d="100"/>
        </p:scale>
        <p:origin x="4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8" Type="http://schemas.openxmlformats.org/officeDocument/2006/relationships/tags" Target="tags/tag1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EF835A-2D7A-4CB2-8A8D-81958CCCC35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B10176-44FF-45B1-B495-B3211A6C220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B10176-44FF-45B1-B495-B3211A6C220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B10176-44FF-45B1-B495-B3211A6C220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B10176-44FF-45B1-B495-B3211A6C220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B10176-44FF-45B1-B495-B3211A6C220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05380DE5-4122-476C-9A93-CFFD7822108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0617B0BE-8665-44B6-9992-918097D651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80DE5-4122-476C-9A93-CFFD7822108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7B0BE-8665-44B6-9992-918097D651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80DE5-4122-476C-9A93-CFFD7822108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7B0BE-8665-44B6-9992-918097D651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 hasCustomPrompt="1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80DE5-4122-476C-9A93-CFFD7822108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7B0BE-8665-44B6-9992-918097D6510D}" type="slidenum">
              <a:rPr lang="zh-CN" altLang="en-US" smtClean="0"/>
            </a:fld>
            <a:endParaRPr lang="zh-CN" alt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 panose="020B0603020202020204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  <a:endParaRPr lang="en-US" sz="8000" dirty="0">
              <a:solidFill>
                <a:schemeClr val="tx1"/>
              </a:solidFill>
              <a:effectLst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 panose="020B0603020202020204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  <a:endParaRPr lang="en-US" sz="8000" dirty="0">
              <a:solidFill>
                <a:schemeClr val="tx1"/>
              </a:solidFill>
              <a:effectLst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80DE5-4122-476C-9A93-CFFD7822108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7B0BE-8665-44B6-9992-918097D651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 hasCustomPrompt="1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 hasCustomPrompt="1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 hasCustomPrompt="1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80DE5-4122-476C-9A93-CFFD7822108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7B0BE-8665-44B6-9992-918097D651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图片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 hasCustomPrompt="1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 hasCustomPrompt="1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 hasCustomPrompt="1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80DE5-4122-476C-9A93-CFFD7822108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7B0BE-8665-44B6-9992-918097D651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anchor="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80DE5-4122-476C-9A93-CFFD7822108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7B0BE-8665-44B6-9992-918097D651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80DE5-4122-476C-9A93-CFFD7822108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7B0BE-8665-44B6-9992-918097D651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80DE5-4122-476C-9A93-CFFD7822108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7B0BE-8665-44B6-9992-918097D651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80DE5-4122-476C-9A93-CFFD7822108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7B0BE-8665-44B6-9992-918097D651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80DE5-4122-476C-9A93-CFFD7822108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7B0BE-8665-44B6-9992-918097D651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80DE5-4122-476C-9A93-CFFD78221087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7B0BE-8665-44B6-9992-918097D651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80DE5-4122-476C-9A93-CFFD7822108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7B0BE-8665-44B6-9992-918097D651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80DE5-4122-476C-9A93-CFFD78221087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7B0BE-8665-44B6-9992-918097D651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80DE5-4122-476C-9A93-CFFD7822108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7B0BE-8665-44B6-9992-918097D651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380DE5-4122-476C-9A93-CFFD78221087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7B0BE-8665-44B6-9992-918097D6510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0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9" Type="http://schemas.openxmlformats.org/officeDocument/2006/relationships/image" Target="../media/image1.png"/><Relationship Id="rId18" Type="http://schemas.openxmlformats.org/officeDocument/2006/relationships/image" Target="../media/image2.png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8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80DE5-4122-476C-9A93-CFFD78221087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17B0BE-8665-44B6-9992-918097D6510D}" type="slidenum">
              <a:rPr lang="zh-CN" altLang="en-US" smtClean="0"/>
            </a:fld>
            <a:endParaRPr lang="zh-CN" alt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886583" y="1239838"/>
            <a:ext cx="8791575" cy="2387600"/>
          </a:xfrm>
        </p:spPr>
        <p:txBody>
          <a:bodyPr/>
          <a:lstStyle/>
          <a:p>
            <a:pPr algn="ctr"/>
            <a:r>
              <a:rPr lang="en-US" altLang="zh-CN" dirty="0" err="1">
                <a:latin typeface="+mn-ea"/>
                <a:ea typeface="+mn-ea"/>
              </a:rPr>
              <a:t>LoRa</a:t>
            </a:r>
            <a:r>
              <a:rPr lang="zh-CN" altLang="en-US" dirty="0">
                <a:latin typeface="+mn-ea"/>
                <a:ea typeface="+mn-ea"/>
              </a:rPr>
              <a:t>技术</a:t>
            </a:r>
            <a:endParaRPr lang="zh-CN" altLang="en-US" dirty="0">
              <a:latin typeface="+mn-ea"/>
              <a:ea typeface="+mn-e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687991" y="118832"/>
            <a:ext cx="931815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altLang="zh-CN" sz="4400" dirty="0" err="1"/>
              <a:t>LoRa</a:t>
            </a:r>
            <a:r>
              <a:rPr lang="zh-CN" altLang="en-US" sz="4400" dirty="0"/>
              <a:t>技术概述</a:t>
            </a:r>
            <a:endParaRPr lang="zh-CN" altLang="en-US" sz="4400" dirty="0"/>
          </a:p>
        </p:txBody>
      </p:sp>
      <p:sp>
        <p:nvSpPr>
          <p:cNvPr id="4" name="文本框 3"/>
          <p:cNvSpPr txBox="1"/>
          <p:nvPr/>
        </p:nvSpPr>
        <p:spPr>
          <a:xfrm>
            <a:off x="1197443" y="888273"/>
            <a:ext cx="76461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LPWAN</a:t>
            </a:r>
            <a:r>
              <a:rPr lang="zh-CN" altLang="en-US" sz="3200" dirty="0"/>
              <a:t>技术标准对比</a:t>
            </a:r>
            <a:endParaRPr lang="zh-CN" altLang="en-US" sz="3200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30959" y="1657714"/>
            <a:ext cx="9585157" cy="4743086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1328071" y="84479"/>
            <a:ext cx="43132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 err="1"/>
              <a:t>LoRa</a:t>
            </a:r>
            <a:r>
              <a:rPr lang="zh-CN" altLang="en-US" sz="4400" dirty="0"/>
              <a:t>市场发展</a:t>
            </a:r>
            <a:endParaRPr lang="zh-CN" altLang="en-US" sz="4400" dirty="0"/>
          </a:p>
        </p:txBody>
      </p:sp>
      <p:sp>
        <p:nvSpPr>
          <p:cNvPr id="2" name="文本框 1"/>
          <p:cNvSpPr txBox="1"/>
          <p:nvPr/>
        </p:nvSpPr>
        <p:spPr>
          <a:xfrm>
            <a:off x="1328071" y="1486204"/>
            <a:ext cx="431320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根据</a:t>
            </a:r>
            <a:r>
              <a:rPr lang="en-US" altLang="zh-CN" sz="2400" dirty="0" err="1"/>
              <a:t>Semtech</a:t>
            </a:r>
            <a:r>
              <a:rPr lang="zh-CN" altLang="en-US" sz="2400" dirty="0"/>
              <a:t>公司的财报显示：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zh-CN" altLang="en-US" sz="2400" dirty="0"/>
              <a:t>到</a:t>
            </a:r>
            <a:r>
              <a:rPr lang="en-US" altLang="zh-CN" sz="2400" dirty="0"/>
              <a:t>2018</a:t>
            </a:r>
            <a:r>
              <a:rPr lang="zh-CN" altLang="en-US" sz="2400" dirty="0"/>
              <a:t>财年末，全球部署的</a:t>
            </a:r>
            <a:r>
              <a:rPr lang="en-US" altLang="zh-CN" sz="2400" dirty="0" err="1"/>
              <a:t>LoRa</a:t>
            </a:r>
            <a:r>
              <a:rPr lang="zh-CN" altLang="en-US" sz="2400" dirty="0"/>
              <a:t>终端节点达</a:t>
            </a:r>
            <a:r>
              <a:rPr lang="en-US" altLang="zh-CN" sz="2400" dirty="0"/>
              <a:t>5</a:t>
            </a:r>
            <a:r>
              <a:rPr lang="zh-CN" altLang="en-US" sz="2400" dirty="0"/>
              <a:t>千万个。全球部署的</a:t>
            </a:r>
            <a:r>
              <a:rPr lang="en-US" altLang="zh-CN" sz="2400" dirty="0" err="1"/>
              <a:t>LoRa</a:t>
            </a:r>
            <a:r>
              <a:rPr lang="zh-CN" altLang="en-US" sz="2400" dirty="0"/>
              <a:t>网关有</a:t>
            </a:r>
            <a:r>
              <a:rPr lang="en-US" altLang="zh-CN" sz="2400" dirty="0"/>
              <a:t>7</a:t>
            </a:r>
            <a:r>
              <a:rPr lang="zh-CN" altLang="en-US" sz="2400" dirty="0"/>
              <a:t>万多台，其中包括私有和公有网络，预计</a:t>
            </a:r>
            <a:r>
              <a:rPr lang="en-US" altLang="zh-CN" sz="2400" dirty="0"/>
              <a:t>2019</a:t>
            </a:r>
            <a:r>
              <a:rPr lang="zh-CN" altLang="en-US" sz="2400" dirty="0"/>
              <a:t>年财年可达</a:t>
            </a:r>
            <a:r>
              <a:rPr lang="en-US" altLang="zh-CN" sz="2400" dirty="0"/>
              <a:t>20</a:t>
            </a:r>
            <a:r>
              <a:rPr lang="zh-CN" altLang="en-US" sz="2400" dirty="0"/>
              <a:t>万台。</a:t>
            </a:r>
            <a:r>
              <a:rPr lang="en-US" altLang="zh-CN" sz="2400" dirty="0"/>
              <a:t>2018</a:t>
            </a:r>
            <a:r>
              <a:rPr lang="zh-CN" altLang="en-US" sz="2400" dirty="0"/>
              <a:t>财年期间有超过</a:t>
            </a:r>
            <a:r>
              <a:rPr lang="en-US" altLang="zh-CN" sz="2400" dirty="0"/>
              <a:t>50</a:t>
            </a:r>
            <a:r>
              <a:rPr lang="zh-CN" altLang="en-US" sz="2400" dirty="0"/>
              <a:t>个国家宣布完成了</a:t>
            </a:r>
            <a:r>
              <a:rPr lang="en-US" altLang="zh-CN" sz="2400" dirty="0" err="1"/>
              <a:t>LoRaWAN</a:t>
            </a:r>
            <a:r>
              <a:rPr lang="zh-CN" altLang="en-US" sz="2400" dirty="0"/>
              <a:t>网络部署</a:t>
            </a:r>
            <a:endParaRPr lang="en-US" altLang="zh-CN" sz="24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95871" y="1328468"/>
            <a:ext cx="5697516" cy="3798343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1328071" y="84479"/>
            <a:ext cx="43132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 err="1"/>
              <a:t>LoRa</a:t>
            </a:r>
            <a:r>
              <a:rPr lang="zh-CN" altLang="en-US" sz="4400" dirty="0"/>
              <a:t>市场发展</a:t>
            </a:r>
            <a:endParaRPr lang="zh-CN" altLang="en-US" sz="4400" dirty="0"/>
          </a:p>
        </p:txBody>
      </p:sp>
      <p:sp>
        <p:nvSpPr>
          <p:cNvPr id="2" name="文本框 1"/>
          <p:cNvSpPr txBox="1"/>
          <p:nvPr/>
        </p:nvSpPr>
        <p:spPr>
          <a:xfrm>
            <a:off x="1328071" y="1251072"/>
            <a:ext cx="3805632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到</a:t>
            </a:r>
            <a:r>
              <a:rPr lang="en-US" altLang="zh-CN" sz="2400" dirty="0"/>
              <a:t>2019</a:t>
            </a:r>
            <a:r>
              <a:rPr lang="zh-CN" altLang="en-US" sz="2400" dirty="0"/>
              <a:t>年财年末，由</a:t>
            </a:r>
            <a:r>
              <a:rPr lang="en-US" altLang="zh-CN" sz="2400" dirty="0" err="1"/>
              <a:t>LoRa</a:t>
            </a:r>
            <a:r>
              <a:rPr lang="zh-CN" altLang="en-US" sz="2400" dirty="0"/>
              <a:t>网关支持的</a:t>
            </a:r>
            <a:r>
              <a:rPr lang="en-US" altLang="zh-CN" sz="2400" dirty="0" err="1"/>
              <a:t>LoRa</a:t>
            </a:r>
            <a:r>
              <a:rPr lang="zh-CN" altLang="en-US" sz="2400" dirty="0"/>
              <a:t>终端有</a:t>
            </a:r>
            <a:r>
              <a:rPr lang="en-US" altLang="zh-CN" sz="2400" dirty="0"/>
              <a:t>12</a:t>
            </a:r>
            <a:r>
              <a:rPr lang="zh-CN" altLang="en-US" sz="2400" dirty="0"/>
              <a:t>亿个，预计</a:t>
            </a:r>
            <a:r>
              <a:rPr lang="en-US" altLang="zh-CN" sz="2400" dirty="0"/>
              <a:t>2020</a:t>
            </a:r>
            <a:r>
              <a:rPr lang="zh-CN" altLang="en-US" sz="2400" dirty="0"/>
              <a:t>财年将达到</a:t>
            </a:r>
            <a:r>
              <a:rPr lang="en-US" altLang="zh-CN" sz="2400" dirty="0"/>
              <a:t>20</a:t>
            </a:r>
            <a:r>
              <a:rPr lang="zh-CN" altLang="en-US" sz="2400" dirty="0"/>
              <a:t>亿。全球部署的基于</a:t>
            </a:r>
            <a:r>
              <a:rPr lang="en-US" altLang="zh-CN" sz="2400" dirty="0" err="1"/>
              <a:t>LoRa</a:t>
            </a:r>
            <a:r>
              <a:rPr lang="zh-CN" altLang="en-US" sz="2400" dirty="0"/>
              <a:t>终端节点的累计数量为</a:t>
            </a:r>
            <a:r>
              <a:rPr lang="en-US" altLang="zh-CN" sz="2400" dirty="0"/>
              <a:t>8700</a:t>
            </a:r>
            <a:r>
              <a:rPr lang="zh-CN" altLang="en-US" sz="2400" dirty="0"/>
              <a:t>万个，预计到</a:t>
            </a:r>
            <a:r>
              <a:rPr lang="en-US" altLang="zh-CN" sz="2400" dirty="0"/>
              <a:t>2020</a:t>
            </a:r>
            <a:r>
              <a:rPr lang="zh-CN" altLang="en-US" sz="2400" dirty="0"/>
              <a:t>财年末将会增长到</a:t>
            </a:r>
            <a:r>
              <a:rPr lang="en-US" altLang="zh-CN" sz="2400" dirty="0"/>
              <a:t>1.4</a:t>
            </a:r>
            <a:r>
              <a:rPr lang="zh-CN" altLang="en-US" sz="2400" dirty="0"/>
              <a:t>亿个以上。全球部署了</a:t>
            </a:r>
            <a:r>
              <a:rPr lang="en-US" altLang="zh-CN" sz="2400" dirty="0"/>
              <a:t>243,000</a:t>
            </a:r>
            <a:r>
              <a:rPr lang="zh-CN" altLang="en-US" sz="2400" dirty="0"/>
              <a:t>个基于</a:t>
            </a:r>
            <a:r>
              <a:rPr lang="en-US" altLang="zh-CN" sz="2400" dirty="0" err="1"/>
              <a:t>LoRa</a:t>
            </a:r>
            <a:r>
              <a:rPr lang="zh-CN" altLang="en-US" sz="2400" dirty="0"/>
              <a:t>的网关，预计在</a:t>
            </a:r>
            <a:r>
              <a:rPr lang="en-US" altLang="zh-CN" sz="2400" dirty="0"/>
              <a:t>2020</a:t>
            </a:r>
            <a:r>
              <a:rPr lang="zh-CN" altLang="en-US" sz="2400" dirty="0"/>
              <a:t>财年将会翻一番。截止</a:t>
            </a:r>
            <a:r>
              <a:rPr lang="en-US" altLang="zh-CN" sz="2400" dirty="0"/>
              <a:t>2018</a:t>
            </a:r>
            <a:r>
              <a:rPr lang="zh-CN" altLang="en-US" sz="2400" dirty="0"/>
              <a:t>年底，全球基于</a:t>
            </a:r>
            <a:r>
              <a:rPr lang="en-US" altLang="zh-CN" sz="2400" dirty="0" err="1"/>
              <a:t>LoRaWAN</a:t>
            </a:r>
            <a:r>
              <a:rPr lang="zh-CN" altLang="en-US" sz="2400" dirty="0"/>
              <a:t>的网络运营商数量达</a:t>
            </a:r>
            <a:r>
              <a:rPr lang="en-US" altLang="zh-CN" sz="2400" dirty="0"/>
              <a:t>100</a:t>
            </a:r>
            <a:r>
              <a:rPr lang="zh-CN" altLang="en-US" sz="2400" dirty="0"/>
              <a:t>多个</a:t>
            </a:r>
            <a:endParaRPr lang="en-US" altLang="zh-CN" sz="24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23712" y="1251072"/>
            <a:ext cx="5931371" cy="4724991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1328071" y="84479"/>
            <a:ext cx="43132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 err="1"/>
              <a:t>LoRa</a:t>
            </a:r>
            <a:r>
              <a:rPr lang="zh-CN" altLang="en-US" sz="4400" dirty="0"/>
              <a:t>技术应用</a:t>
            </a:r>
            <a:endParaRPr lang="zh-CN" altLang="en-US" sz="44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9369" y="853921"/>
            <a:ext cx="9421255" cy="5573006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1328071" y="84479"/>
            <a:ext cx="43132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 err="1"/>
              <a:t>LoRa</a:t>
            </a:r>
            <a:r>
              <a:rPr lang="zh-CN" altLang="en-US" sz="4400" dirty="0"/>
              <a:t>产业链</a:t>
            </a:r>
            <a:endParaRPr lang="zh-CN" altLang="en-US" sz="4400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65789" y="976010"/>
            <a:ext cx="10009296" cy="4919823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1328071" y="84479"/>
            <a:ext cx="43132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 err="1"/>
              <a:t>LoRa</a:t>
            </a:r>
            <a:r>
              <a:rPr lang="zh-CN" altLang="en-US" sz="4400" dirty="0"/>
              <a:t>产业链</a:t>
            </a:r>
            <a:endParaRPr lang="zh-CN" altLang="en-US" sz="44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69434" y="991076"/>
            <a:ext cx="10075104" cy="4965587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1328071" y="84479"/>
            <a:ext cx="43132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 err="1"/>
              <a:t>LoRa</a:t>
            </a:r>
            <a:r>
              <a:rPr lang="zh-CN" altLang="en-US" sz="4400" dirty="0"/>
              <a:t>产业链</a:t>
            </a:r>
            <a:endParaRPr lang="zh-CN" altLang="en-US" sz="4400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40664" y="1044414"/>
            <a:ext cx="10202559" cy="4729369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1328071" y="84479"/>
            <a:ext cx="43132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 err="1"/>
              <a:t>LoRa</a:t>
            </a:r>
            <a:r>
              <a:rPr lang="zh-CN" altLang="en-US" sz="4400" dirty="0"/>
              <a:t>产业链</a:t>
            </a:r>
            <a:endParaRPr lang="zh-CN" altLang="en-US" sz="44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54537" y="989796"/>
            <a:ext cx="10491023" cy="5136683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1328071" y="84479"/>
            <a:ext cx="43132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 err="1"/>
              <a:t>LoRa</a:t>
            </a:r>
            <a:r>
              <a:rPr lang="zh-CN" altLang="en-US" sz="4400" dirty="0"/>
              <a:t>产业链</a:t>
            </a:r>
            <a:endParaRPr lang="zh-CN" altLang="en-US" sz="4400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55986" y="1082639"/>
            <a:ext cx="10298056" cy="407719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1328071" y="84479"/>
            <a:ext cx="43132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 err="1"/>
              <a:t>LoRa</a:t>
            </a:r>
            <a:r>
              <a:rPr lang="zh-CN" altLang="en-US" sz="4400" dirty="0"/>
              <a:t>产业链</a:t>
            </a:r>
            <a:endParaRPr lang="zh-CN" altLang="en-US" sz="44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43562" y="1021271"/>
            <a:ext cx="10059153" cy="523583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7200" dirty="0"/>
              <a:t>目录</a:t>
            </a:r>
            <a:endParaRPr lang="zh-CN" altLang="en-US" sz="7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385252" y="1954847"/>
            <a:ext cx="9905999" cy="3541714"/>
          </a:xfrm>
        </p:spPr>
        <p:txBody>
          <a:bodyPr>
            <a:normAutofit/>
          </a:bodyPr>
          <a:lstStyle/>
          <a:p>
            <a:r>
              <a:rPr lang="en-US" altLang="zh-CN" sz="3600" dirty="0"/>
              <a:t>NB-IoT</a:t>
            </a:r>
            <a:r>
              <a:rPr lang="zh-CN" altLang="en-US" sz="3600" dirty="0"/>
              <a:t>技术概述</a:t>
            </a:r>
            <a:endParaRPr lang="en-US" altLang="zh-CN" sz="3600" dirty="0"/>
          </a:p>
          <a:p>
            <a:r>
              <a:rPr lang="en-US" altLang="zh-CN" sz="3600" dirty="0"/>
              <a:t>NB-IoT</a:t>
            </a:r>
            <a:r>
              <a:rPr lang="zh-CN" altLang="en-US" sz="3600" dirty="0"/>
              <a:t>技术特点</a:t>
            </a:r>
            <a:endParaRPr lang="en-US" altLang="zh-CN" sz="3600" dirty="0"/>
          </a:p>
          <a:p>
            <a:r>
              <a:rPr lang="en-US" altLang="zh-CN" sz="3600" dirty="0"/>
              <a:t>NB-IoT</a:t>
            </a:r>
            <a:r>
              <a:rPr lang="zh-CN" altLang="en-US" sz="3600" dirty="0"/>
              <a:t>技术应用</a:t>
            </a:r>
            <a:endParaRPr lang="en-US" altLang="zh-CN" sz="36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1328071" y="84479"/>
            <a:ext cx="43132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 err="1"/>
              <a:t>LoRa</a:t>
            </a:r>
            <a:r>
              <a:rPr lang="zh-CN" altLang="en-US" sz="4400" dirty="0"/>
              <a:t>产业链</a:t>
            </a:r>
            <a:endParaRPr lang="zh-CN" altLang="en-US" sz="4400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67961" y="1012216"/>
            <a:ext cx="10292325" cy="4199864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1328071" y="84479"/>
            <a:ext cx="43132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 err="1"/>
              <a:t>LoRa</a:t>
            </a:r>
            <a:r>
              <a:rPr lang="zh-CN" altLang="en-US" sz="4400" dirty="0"/>
              <a:t>产业链</a:t>
            </a:r>
            <a:endParaRPr lang="zh-CN" altLang="en-US" sz="44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65064" y="1075564"/>
            <a:ext cx="10215356" cy="420183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1328071" y="84479"/>
            <a:ext cx="43132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 err="1"/>
              <a:t>LoRa</a:t>
            </a:r>
            <a:r>
              <a:rPr lang="zh-CN" altLang="en-US" sz="4400" dirty="0"/>
              <a:t>技术概述</a:t>
            </a:r>
            <a:endParaRPr lang="zh-CN" altLang="en-US" sz="4400" dirty="0"/>
          </a:p>
        </p:txBody>
      </p:sp>
      <p:sp>
        <p:nvSpPr>
          <p:cNvPr id="2" name="文本框 1"/>
          <p:cNvSpPr txBox="1"/>
          <p:nvPr/>
        </p:nvSpPr>
        <p:spPr>
          <a:xfrm>
            <a:off x="1328071" y="853920"/>
            <a:ext cx="104673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物联网应用中的无线技术，有运营商广域网的</a:t>
            </a:r>
            <a:r>
              <a:rPr lang="en-US" altLang="zh-CN" sz="2400" dirty="0"/>
              <a:t>GPRS</a:t>
            </a:r>
            <a:r>
              <a:rPr lang="zh-CN" altLang="en-US" sz="2400" dirty="0"/>
              <a:t>、</a:t>
            </a:r>
            <a:r>
              <a:rPr lang="en-US" altLang="zh-CN" sz="2400" dirty="0"/>
              <a:t>3G</a:t>
            </a:r>
            <a:r>
              <a:rPr lang="zh-CN" altLang="en-US" sz="2400" dirty="0"/>
              <a:t>、</a:t>
            </a:r>
            <a:r>
              <a:rPr lang="en-US" altLang="zh-CN" sz="2400" dirty="0"/>
              <a:t>4G</a:t>
            </a:r>
            <a:r>
              <a:rPr lang="zh-CN" altLang="en-US" sz="2400" dirty="0"/>
              <a:t>等，还有局域网短距离的</a:t>
            </a:r>
            <a:r>
              <a:rPr lang="en-US" altLang="zh-CN" sz="2400" dirty="0"/>
              <a:t>ZigBee</a:t>
            </a:r>
            <a:r>
              <a:rPr lang="zh-CN" altLang="en-US" sz="2400" dirty="0"/>
              <a:t>、</a:t>
            </a:r>
            <a:r>
              <a:rPr lang="en-US" altLang="zh-CN" sz="2400" dirty="0"/>
              <a:t>Wi-Fi</a:t>
            </a:r>
            <a:r>
              <a:rPr lang="zh-CN" altLang="en-US" sz="2400" dirty="0"/>
              <a:t>、蓝牙。虽然这些无线技术本身已经成熟，但是长距离和低功耗两者之间只能二选一。</a:t>
            </a:r>
            <a:endParaRPr lang="zh-CN" altLang="en-US" sz="2400" dirty="0"/>
          </a:p>
        </p:txBody>
      </p:sp>
      <p:sp>
        <p:nvSpPr>
          <p:cNvPr id="3" name="文本框 2"/>
          <p:cNvSpPr txBox="1"/>
          <p:nvPr/>
        </p:nvSpPr>
        <p:spPr>
          <a:xfrm>
            <a:off x="1328071" y="2498884"/>
            <a:ext cx="101528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LPWAN</a:t>
            </a:r>
            <a:r>
              <a:rPr lang="zh-CN" altLang="en-US" sz="2400" dirty="0"/>
              <a:t>（低功耗广域网）在这个背景下应用而生，专为远距离、低带宽、低功耗、大量连接的物联网应用而设计。</a:t>
            </a:r>
            <a:r>
              <a:rPr lang="en-US" altLang="zh-CN" sz="2400" dirty="0"/>
              <a:t>LPWAN</a:t>
            </a:r>
            <a:r>
              <a:rPr lang="zh-CN" altLang="en-US" sz="2400" dirty="0"/>
              <a:t>包括</a:t>
            </a:r>
            <a:r>
              <a:rPr lang="en-US" altLang="zh-CN" sz="2400" dirty="0" err="1"/>
              <a:t>LoRa</a:t>
            </a:r>
            <a:r>
              <a:rPr lang="zh-CN" altLang="en-US" sz="2400" dirty="0"/>
              <a:t>、</a:t>
            </a:r>
            <a:r>
              <a:rPr lang="en-US" altLang="zh-CN" sz="2400" dirty="0" err="1"/>
              <a:t>Sigfox</a:t>
            </a:r>
            <a:r>
              <a:rPr lang="zh-CN" altLang="en-US" sz="2400" dirty="0"/>
              <a:t>和</a:t>
            </a:r>
            <a:r>
              <a:rPr lang="en-US" altLang="zh-CN" sz="2400" dirty="0"/>
              <a:t>NB-IoT</a:t>
            </a:r>
            <a:r>
              <a:rPr lang="zh-CN" altLang="en-US" sz="2400" dirty="0"/>
              <a:t>、</a:t>
            </a:r>
            <a:r>
              <a:rPr lang="en-US" altLang="zh-CN" sz="2400" dirty="0" err="1"/>
              <a:t>eMTC</a:t>
            </a:r>
            <a:r>
              <a:rPr lang="zh-CN" altLang="en-US" sz="2400" dirty="0"/>
              <a:t>等。</a:t>
            </a:r>
            <a:endParaRPr lang="zh-CN" altLang="en-US" sz="2400" dirty="0"/>
          </a:p>
        </p:txBody>
      </p:sp>
      <p:sp>
        <p:nvSpPr>
          <p:cNvPr id="4" name="文本框 3"/>
          <p:cNvSpPr txBox="1"/>
          <p:nvPr/>
        </p:nvSpPr>
        <p:spPr>
          <a:xfrm>
            <a:off x="1328072" y="4143848"/>
            <a:ext cx="104673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LoRa</a:t>
            </a:r>
            <a:r>
              <a:rPr lang="zh-CN" altLang="en-US" sz="2400" dirty="0"/>
              <a:t>是一种基于扩频技术的超远距离无线传输方案。它的名字来源于“</a:t>
            </a:r>
            <a:r>
              <a:rPr lang="en-US" altLang="zh-CN" sz="2400" dirty="0"/>
              <a:t>Long Range</a:t>
            </a:r>
            <a:r>
              <a:rPr lang="zh-CN" altLang="en-US" sz="2400" dirty="0"/>
              <a:t>”的缩写，从名字就能看出来，它的最大特点就是距离长。</a:t>
            </a:r>
            <a:endParaRPr lang="zh-CN" altLang="en-US" sz="2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1328071" y="84479"/>
            <a:ext cx="43132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 err="1"/>
              <a:t>LoRa</a:t>
            </a:r>
            <a:r>
              <a:rPr lang="zh-CN" altLang="en-US" sz="4400" dirty="0"/>
              <a:t>技术概述</a:t>
            </a:r>
            <a:endParaRPr lang="zh-CN" altLang="en-US" sz="44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28071" y="1230877"/>
            <a:ext cx="9615536" cy="458332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1328071" y="84479"/>
            <a:ext cx="43132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 err="1"/>
              <a:t>LoRa</a:t>
            </a:r>
            <a:r>
              <a:rPr lang="zh-CN" altLang="en-US" sz="4400" dirty="0"/>
              <a:t>技术概述</a:t>
            </a:r>
            <a:endParaRPr lang="zh-CN" altLang="en-US" sz="4400" dirty="0"/>
          </a:p>
        </p:txBody>
      </p:sp>
      <p:sp>
        <p:nvSpPr>
          <p:cNvPr id="2" name="文本框 1"/>
          <p:cNvSpPr txBox="1"/>
          <p:nvPr/>
        </p:nvSpPr>
        <p:spPr>
          <a:xfrm>
            <a:off x="1328071" y="1341159"/>
            <a:ext cx="10088939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LoRa</a:t>
            </a:r>
            <a:r>
              <a:rPr lang="zh-CN" altLang="en-US" sz="2400" dirty="0"/>
              <a:t>起源于法国，最早由法国公司</a:t>
            </a:r>
            <a:r>
              <a:rPr lang="en-US" altLang="zh-CN" sz="2400" dirty="0" err="1"/>
              <a:t>Cycleo</a:t>
            </a:r>
            <a:r>
              <a:rPr lang="zh-CN" altLang="en-US" sz="2400" dirty="0"/>
              <a:t>推出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en-US" altLang="zh-CN" sz="2400" dirty="0"/>
              <a:t>2012</a:t>
            </a:r>
            <a:r>
              <a:rPr lang="zh-CN" altLang="en-US" sz="2400" dirty="0"/>
              <a:t>年，</a:t>
            </a:r>
            <a:r>
              <a:rPr lang="en-US" altLang="zh-CN" sz="2400" dirty="0" err="1"/>
              <a:t>Semtech</a:t>
            </a:r>
            <a:r>
              <a:rPr lang="zh-CN" altLang="en-US" sz="2400" dirty="0"/>
              <a:t>宣布收购法国公司</a:t>
            </a:r>
            <a:r>
              <a:rPr lang="en-US" altLang="zh-CN" sz="2400" dirty="0" err="1"/>
              <a:t>Cycleo</a:t>
            </a:r>
            <a:r>
              <a:rPr lang="zh-CN" altLang="en-US" sz="2400" dirty="0"/>
              <a:t>，开启了</a:t>
            </a:r>
            <a:r>
              <a:rPr lang="en-US" altLang="zh-CN" sz="2400" dirty="0" err="1"/>
              <a:t>Semtech</a:t>
            </a:r>
            <a:r>
              <a:rPr lang="zh-CN" altLang="en-US" sz="2400" dirty="0"/>
              <a:t>在物联网领域的新纪元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en-US" altLang="zh-CN" sz="2400" dirty="0" err="1"/>
              <a:t>Cycleo</a:t>
            </a:r>
            <a:r>
              <a:rPr lang="zh-CN" altLang="en-US" sz="2400" dirty="0"/>
              <a:t>拥有长距离的半导体技术</a:t>
            </a:r>
            <a:r>
              <a:rPr lang="en-US" altLang="zh-CN" sz="2400" dirty="0"/>
              <a:t>IP</a:t>
            </a:r>
            <a:r>
              <a:rPr lang="zh-CN" altLang="en-US" sz="2400" dirty="0"/>
              <a:t>，也就是</a:t>
            </a:r>
            <a:r>
              <a:rPr lang="en-US" altLang="zh-CN" sz="2400" dirty="0" err="1"/>
              <a:t>LoRa</a:t>
            </a:r>
            <a:r>
              <a:rPr lang="zh-CN" altLang="en-US" sz="2400" dirty="0"/>
              <a:t>技术的前身，并入</a:t>
            </a:r>
            <a:r>
              <a:rPr lang="en-US" altLang="zh-CN" sz="2400" dirty="0" err="1"/>
              <a:t>Semtech</a:t>
            </a:r>
            <a:r>
              <a:rPr lang="zh-CN" altLang="en-US" sz="2400" dirty="0"/>
              <a:t>的射频产品线平台。由此补足了</a:t>
            </a:r>
            <a:r>
              <a:rPr lang="en-US" altLang="zh-CN" sz="2400" dirty="0" err="1"/>
              <a:t>Semtech</a:t>
            </a:r>
            <a:r>
              <a:rPr lang="zh-CN" altLang="en-US" sz="2400" dirty="0"/>
              <a:t>的产品路线图，它和</a:t>
            </a:r>
            <a:r>
              <a:rPr lang="en-US" altLang="zh-CN" sz="2400" dirty="0" err="1"/>
              <a:t>Semtech</a:t>
            </a:r>
            <a:r>
              <a:rPr lang="zh-CN" altLang="en-US" sz="2400" dirty="0"/>
              <a:t>的高灵敏度、低功耗射频收发器技术的融合能够形成创新性的技术和产品，在更长距离的应用中将大大减少基础设施投资的成本，尤其是在能源管控、安全、知产管理等领域的应用。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en-US" altLang="zh-CN" sz="2400" dirty="0"/>
              <a:t>2015</a:t>
            </a:r>
            <a:r>
              <a:rPr lang="zh-CN" altLang="en-US" sz="2400" dirty="0"/>
              <a:t>年</a:t>
            </a:r>
            <a:r>
              <a:rPr lang="en-US" altLang="zh-CN" sz="2400" dirty="0"/>
              <a:t>2</a:t>
            </a:r>
            <a:r>
              <a:rPr lang="zh-CN" altLang="en-US" sz="2400" dirty="0"/>
              <a:t>月，在巴塞罗那移动世界大会上</a:t>
            </a:r>
            <a:r>
              <a:rPr lang="en-US" altLang="zh-CN" sz="2400" dirty="0" err="1"/>
              <a:t>LoRa</a:t>
            </a:r>
            <a:r>
              <a:rPr lang="zh-CN" altLang="en-US" sz="2400" dirty="0"/>
              <a:t>联盟成立。</a:t>
            </a:r>
            <a:r>
              <a:rPr lang="en-US" altLang="zh-CN" sz="2400" dirty="0" err="1"/>
              <a:t>LoRaMAC</a:t>
            </a:r>
            <a:r>
              <a:rPr lang="zh-CN" altLang="en-US" sz="2400" dirty="0"/>
              <a:t>被重新命名为“</a:t>
            </a:r>
            <a:r>
              <a:rPr lang="en-US" altLang="zh-CN" sz="2400" dirty="0" err="1"/>
              <a:t>LoRaWAN</a:t>
            </a:r>
            <a:r>
              <a:rPr lang="zh-CN" altLang="en-US" sz="2400" dirty="0"/>
              <a:t>”</a:t>
            </a:r>
            <a:r>
              <a:rPr lang="en-US" altLang="zh-CN" sz="2400" dirty="0"/>
              <a:t>,</a:t>
            </a:r>
            <a:r>
              <a:rPr lang="zh-CN" altLang="en-US" sz="2400" dirty="0"/>
              <a:t>成为</a:t>
            </a:r>
            <a:r>
              <a:rPr lang="en-US" altLang="zh-CN" sz="2400" dirty="0" err="1"/>
              <a:t>LoRa</a:t>
            </a:r>
            <a:r>
              <a:rPr lang="zh-CN" altLang="en-US" sz="2400" dirty="0"/>
              <a:t>联盟成员的规范。</a:t>
            </a:r>
            <a:endParaRPr lang="en-US" altLang="zh-CN" sz="2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1328071" y="84479"/>
            <a:ext cx="43132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 err="1"/>
              <a:t>LoRa</a:t>
            </a:r>
            <a:r>
              <a:rPr lang="zh-CN" altLang="en-US" sz="4400" dirty="0"/>
              <a:t>技术概述</a:t>
            </a:r>
            <a:endParaRPr lang="zh-CN" altLang="en-US" sz="44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23851" y="1084931"/>
            <a:ext cx="10017231" cy="468813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687991" y="118832"/>
            <a:ext cx="931815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altLang="zh-CN" sz="4400" dirty="0" err="1"/>
              <a:t>LoRa</a:t>
            </a:r>
            <a:r>
              <a:rPr lang="zh-CN" altLang="en-US" sz="4400" dirty="0"/>
              <a:t>技术概述</a:t>
            </a:r>
            <a:endParaRPr lang="zh-CN" altLang="en-US" sz="4400" dirty="0"/>
          </a:p>
        </p:txBody>
      </p:sp>
      <p:sp>
        <p:nvSpPr>
          <p:cNvPr id="4" name="文本框 3"/>
          <p:cNvSpPr txBox="1"/>
          <p:nvPr/>
        </p:nvSpPr>
        <p:spPr>
          <a:xfrm>
            <a:off x="1197443" y="888273"/>
            <a:ext cx="76461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err="1"/>
              <a:t>LoRa</a:t>
            </a:r>
            <a:r>
              <a:rPr lang="zh-CN" altLang="en-US" sz="3200" dirty="0"/>
              <a:t>技术与</a:t>
            </a:r>
            <a:r>
              <a:rPr lang="en-US" altLang="zh-CN" sz="3200" dirty="0"/>
              <a:t>NB-IoT</a:t>
            </a:r>
            <a:r>
              <a:rPr lang="zh-CN" altLang="en-US" sz="3200" dirty="0"/>
              <a:t>技术对比</a:t>
            </a:r>
            <a:endParaRPr lang="zh-CN" altLang="en-US" sz="32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01983" y="1657714"/>
            <a:ext cx="9096051" cy="481151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687991" y="118832"/>
            <a:ext cx="931815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altLang="zh-CN" sz="4400" dirty="0" err="1"/>
              <a:t>LoRa</a:t>
            </a:r>
            <a:r>
              <a:rPr lang="zh-CN" altLang="en-US" sz="4400" dirty="0"/>
              <a:t>技术概述</a:t>
            </a:r>
            <a:endParaRPr lang="zh-CN" altLang="en-US" sz="4400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15008" y="1693633"/>
            <a:ext cx="8408051" cy="4276094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197443" y="888273"/>
            <a:ext cx="76461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LPWAN</a:t>
            </a:r>
            <a:r>
              <a:rPr lang="zh-CN" altLang="en-US" sz="3200" dirty="0"/>
              <a:t>技术标准对比</a:t>
            </a:r>
            <a:endParaRPr lang="zh-CN" altLang="en-US" sz="32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687991" y="118832"/>
            <a:ext cx="931815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altLang="zh-CN" sz="4400" dirty="0" err="1"/>
              <a:t>LoRa</a:t>
            </a:r>
            <a:r>
              <a:rPr lang="zh-CN" altLang="en-US" sz="4400" dirty="0"/>
              <a:t>技术概述</a:t>
            </a:r>
            <a:endParaRPr lang="zh-CN" altLang="en-US" sz="4400" dirty="0"/>
          </a:p>
        </p:txBody>
      </p:sp>
      <p:sp>
        <p:nvSpPr>
          <p:cNvPr id="4" name="文本框 3"/>
          <p:cNvSpPr txBox="1"/>
          <p:nvPr/>
        </p:nvSpPr>
        <p:spPr>
          <a:xfrm>
            <a:off x="1197443" y="888273"/>
            <a:ext cx="76461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LPWAN</a:t>
            </a:r>
            <a:r>
              <a:rPr lang="zh-CN" altLang="en-US" sz="3200" dirty="0"/>
              <a:t>技术标准对比</a:t>
            </a:r>
            <a:endParaRPr lang="zh-CN" altLang="en-US" sz="32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77863" y="1767133"/>
            <a:ext cx="10198544" cy="4085027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COMMONDATA" val="eyJoZGlkIjoiOGI1ZDRlODU1NmU1NjYzOTgzMDRiZjdhZDgyNDkxOGMifQ==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jpeg"/></Relationships>
</file>

<file path=ppt/theme/theme1.xml><?xml version="1.0" encoding="utf-8"?>
<a:theme xmlns:a="http://schemas.openxmlformats.org/drawingml/2006/main" name="电路">
  <a:themeElements>
    <a:clrScheme name="电路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电路">
      <a:maj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电路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>
            <a:fillRect/>
          </a:stretch>
        </a:blip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TM04033919[[fn=电路]]</Template>
  <TotalTime>0</TotalTime>
  <Words>1066</Words>
  <Application>WPS 演示</Application>
  <PresentationFormat>宽屏</PresentationFormat>
  <Paragraphs>74</Paragraphs>
  <Slides>21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1" baseType="lpstr">
      <vt:lpstr>Arial</vt:lpstr>
      <vt:lpstr>宋体</vt:lpstr>
      <vt:lpstr>Wingdings</vt:lpstr>
      <vt:lpstr>Trebuchet MS</vt:lpstr>
      <vt:lpstr>微软雅黑</vt:lpstr>
      <vt:lpstr>Arial Unicode MS</vt:lpstr>
      <vt:lpstr>Tw Cen MT</vt:lpstr>
      <vt:lpstr>等线</vt:lpstr>
      <vt:lpstr>Calibri</vt:lpstr>
      <vt:lpstr>电路</vt:lpstr>
      <vt:lpstr>LoRa技术</vt:lpstr>
      <vt:lpstr>目录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无线传感网络技术</dc:title>
  <dc:creator>Windows 用户</dc:creator>
  <cp:lastModifiedBy>商嘉一</cp:lastModifiedBy>
  <cp:revision>41</cp:revision>
  <dcterms:created xsi:type="dcterms:W3CDTF">2020-03-17T01:52:00Z</dcterms:created>
  <dcterms:modified xsi:type="dcterms:W3CDTF">2022-04-28T06:19:36Z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49B5ED512706423CA129DEC4E4791E13</vt:lpwstr>
  </property>
  <property fmtid="{D5CDD505-2E9C-101B-9397-08002B2CF9AE}" pid="3" name="KSOProductBuildVer">
    <vt:lpwstr>2052-11.1.0.11636</vt:lpwstr>
  </property>
</Properties>
</file>

<file path=docProps/thumbnail.jpeg>
</file>